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handoutMasterIdLst>
    <p:handoutMasterId r:id="rId16"/>
  </p:handoutMasterIdLst>
  <p:sldIdLst>
    <p:sldId id="274" r:id="rId3"/>
    <p:sldId id="282" r:id="rId4"/>
    <p:sldId id="284" r:id="rId5"/>
    <p:sldId id="259" r:id="rId6"/>
    <p:sldId id="264" r:id="rId7"/>
    <p:sldId id="271" r:id="rId8"/>
    <p:sldId id="286" r:id="rId9"/>
    <p:sldId id="287" r:id="rId10"/>
    <p:sldId id="268" r:id="rId11"/>
    <p:sldId id="270" r:id="rId12"/>
    <p:sldId id="28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4"/>
          </p14:sldIdLst>
        </p14:section>
        <p14:section name="List of contents" id="{65043596-36B7-4360-BB5C-7A99EFAEC5C9}">
          <p14:sldIdLst>
            <p14:sldId id="282"/>
            <p14:sldId id="284"/>
            <p14:sldId id="259"/>
            <p14:sldId id="264"/>
            <p14:sldId id="271"/>
            <p14:sldId id="286"/>
            <p14:sldId id="287"/>
          </p14:sldIdLst>
        </p14:section>
        <p14:section name="Title, main slides" id="{B26F6679-C236-4D3D-BC2F-CAE5ED400718}">
          <p14:sldIdLst>
            <p14:sldId id="268"/>
            <p14:sldId id="270"/>
            <p14:sldId id="288"/>
          </p14:sldIdLst>
        </p14:section>
        <p14:section name="bibliography" id="{2ECB0A3B-7D16-4F98-AD6A-5308DF7BF07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404" autoAdjust="0"/>
  </p:normalViewPr>
  <p:slideViewPr>
    <p:cSldViewPr snapToGrid="0">
      <p:cViewPr varScale="1">
        <p:scale>
          <a:sx n="79" d="100"/>
          <a:sy n="79" d="100"/>
        </p:scale>
        <p:origin x="98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03.11.2025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39BCF-5334-A08D-2147-391A6C72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B4F01-5ED4-5738-AF3E-D8FC6A301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6460F-3E47-16C5-C849-CD406FE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0B1A-3A8A-BC5A-7E91-B06E31E3D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10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A34C4-10E2-1D8F-E02A-021B343E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BE178-4F91-D161-13EB-B38F8849F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0E26EA-4227-8F6D-5EAF-613930B8E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83DFE-D11A-21DD-7340-D7EDEC0F8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42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21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7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9B48-8D12-D608-9A51-52AAC94F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7E84E-4B3D-B89F-D0D9-F54634795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5C1B2-4C08-8715-8104-F6B54B3D6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052FB-A00E-A27D-7AEC-13889E2D5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321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A16D-71DB-E506-9132-7A2D8777C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1578E-533D-2137-908B-070F3FF15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B0B8D-4991-6EE3-FEAE-9E83332BD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077C9-CDA4-CA8D-42E8-E9152EE09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74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44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02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6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9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petrolprices.com/Syria/?utm_source=chatgpt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ldatmazglobal.com/ruzgar-turbini-fiyatlari-maliyet-analizi-ve-1-mw-turbin-kazanci-kapsamli-rehber/" TargetMode="External"/><Relationship Id="rId4" Type="http://schemas.openxmlformats.org/officeDocument/2006/relationships/hyperlink" Target="https://www.ise.fraunhofer.de/content/dam/ise/en/documents/publications/studies/EN2024_ISE_Study_Levelized_Cost_of_Electricity_Renewable_Energy_Technologies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petrolprices.com/Syria/?utm_source=chatgp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se.fraunhofer.de/content/dam/ise/en/documents/publications/studies/EN2024_ISE_Study_Levelized_Cost_of_Electricity_Renewable_Energy_Technologies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37" y="2212165"/>
            <a:ext cx="10369726" cy="912598"/>
          </a:xfrm>
        </p:spPr>
        <p:txBody>
          <a:bodyPr/>
          <a:lstStyle/>
          <a:p>
            <a:r>
              <a:rPr lang="en-GB" dirty="0"/>
              <a:t>Weekly report: Team Project Development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181108" y="4626114"/>
            <a:ext cx="7829784" cy="627065"/>
          </a:xfrm>
        </p:spPr>
        <p:txBody>
          <a:bodyPr/>
          <a:lstStyle/>
          <a:p>
            <a:r>
              <a:rPr lang="en-GB" sz="1600" dirty="0"/>
              <a:t>Group members: </a:t>
            </a:r>
            <a:r>
              <a:rPr lang="tr-TR" sz="1600" dirty="0"/>
              <a:t>Luis Urhahn, Ahmed Sallam, Ceren Cetin, Sohail Mansuri</a:t>
            </a:r>
            <a:endParaRPr lang="en-GB" sz="1600" dirty="0"/>
          </a:p>
          <a:p>
            <a:r>
              <a:rPr lang="en-GB" sz="1600" dirty="0"/>
              <a:t>Presenter:</a:t>
            </a:r>
            <a:r>
              <a:rPr lang="tr-TR" sz="1600" b="1" dirty="0"/>
              <a:t>Sila</a:t>
            </a:r>
            <a:r>
              <a:rPr lang="en-GB" sz="1600" dirty="0"/>
              <a:t> </a:t>
            </a:r>
            <a:r>
              <a:rPr lang="en-GB" sz="1600" b="1" dirty="0"/>
              <a:t>Ceren Cetin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0DF395A-2830-9AA6-9F70-51EE213DECC2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06</a:t>
            </a:r>
          </a:p>
          <a:p>
            <a:r>
              <a:rPr lang="it-IT" sz="2000" dirty="0"/>
              <a:t>Date: </a:t>
            </a:r>
            <a:fld id="{02AEE8E4-D792-40D2-B8D4-0007E21A0CF8}" type="datetime1">
              <a:rPr lang="en-GB" sz="2000"/>
              <a:pPr/>
              <a:t>03/11/2025</a:t>
            </a:fld>
            <a:endParaRPr lang="it-IT" sz="2000" dirty="0"/>
          </a:p>
          <a:p>
            <a:r>
              <a:rPr lang="it-IT" sz="2000" dirty="0"/>
              <a:t>Supervisor: Dr. Marina Blohm</a:t>
            </a: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0C49-C8A2-3C03-43E6-6D9409B9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EF2E0-6152-D305-AC6E-AC70FF5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Transportation: Tartus Port-Homs 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4A68B-A139-2315-19A6-AAD6D36D32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CE322-60BD-CCAA-0197-369EDDF3C2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70B4-22F6-41F0-04E9-47A214C86F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2" name="Picture 2" descr="Obstacles and Required Actions up to Homs City (Occurrences)">
            <a:extLst>
              <a:ext uri="{FF2B5EF4-FFF2-40B4-BE49-F238E27FC236}">
                <a16:creationId xmlns:a16="http://schemas.microsoft.com/office/drawing/2014/main" id="{AAD54850-30EF-F6A5-D435-9A477B2C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7" y="1386296"/>
            <a:ext cx="7766726" cy="5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1E5AB-6774-9042-8E05-502EDD6DDD57}"/>
              </a:ext>
            </a:extLst>
          </p:cNvPr>
          <p:cNvSpPr txBox="1"/>
          <p:nvPr/>
        </p:nvSpPr>
        <p:spPr>
          <a:xfrm>
            <a:off x="7186309" y="3111738"/>
            <a:ext cx="47041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fkGroteskNeue"/>
              </a:rPr>
              <a:t>Military checking point should be removed: </a:t>
            </a:r>
            <a:r>
              <a:rPr lang="en-US" b="0" i="0" dirty="0">
                <a:effectLst/>
                <a:latin typeface="fkGroteskNeue"/>
              </a:rPr>
              <a:t>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fkGroteskNeue"/>
              </a:rPr>
              <a:t>Bridge has to be supported: </a:t>
            </a:r>
            <a:r>
              <a:rPr lang="en-US" b="0" i="0" dirty="0">
                <a:effectLst/>
                <a:latin typeface="fkGroteskNeue"/>
              </a:rPr>
              <a:t>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fkGroteskNeue"/>
              </a:rPr>
              <a:t>Concrete/block/material/stockpile removal: </a:t>
            </a:r>
            <a:r>
              <a:rPr lang="en-US" b="0" i="0" dirty="0">
                <a:effectLst/>
                <a:latin typeface="fkGroteskNeue"/>
              </a:rPr>
              <a:t>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fkGroteskNeue"/>
              </a:rPr>
              <a:t>Road/bypass/turn/exits/layout intervention:</a:t>
            </a:r>
            <a:r>
              <a:rPr lang="en-US" b="0" i="0" dirty="0">
                <a:effectLst/>
                <a:latin typeface="fkGroteskNeue"/>
              </a:rPr>
              <a:t> 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fkGroteskNeue"/>
              </a:rPr>
              <a:t>Electric wires and Telephone cable should be moved up: </a:t>
            </a:r>
            <a:r>
              <a:rPr lang="en-US" b="0" i="0" dirty="0">
                <a:effectLst/>
                <a:latin typeface="fkGroteskNeue"/>
              </a:rPr>
              <a:t>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fkGroteskNeue"/>
              </a:rPr>
              <a:t>Road leveling is needed: </a:t>
            </a:r>
            <a:r>
              <a:rPr lang="en-US" b="0" i="0" dirty="0">
                <a:effectLst/>
                <a:latin typeface="fkGroteskNeue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0434B-AC4A-98C0-EBA7-6213A6F7BBFD}"/>
              </a:ext>
            </a:extLst>
          </p:cNvPr>
          <p:cNvSpPr txBox="1"/>
          <p:nvPr/>
        </p:nvSpPr>
        <p:spPr>
          <a:xfrm>
            <a:off x="5789678" y="6196126"/>
            <a:ext cx="113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dirty="0"/>
              <a:t>[7]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BA025-6023-CA46-E3CE-5384E2CA7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00" y="6564113"/>
            <a:ext cx="5596613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Progress : Detaile Site Analysis (QGIS) </a:t>
            </a:r>
            <a:br>
              <a:rPr lang="de-DE" dirty="0"/>
            </a:b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dirty="0"/>
              <a:t>04/11/2025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11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9" name="Picture 8" descr="A map of a city&#10;&#10;AI-generated content may be incorrect.">
            <a:extLst>
              <a:ext uri="{FF2B5EF4-FFF2-40B4-BE49-F238E27FC236}">
                <a16:creationId xmlns:a16="http://schemas.microsoft.com/office/drawing/2014/main" id="{4A4BCED1-856E-B1D6-C223-B8CCBA249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69" y="1063865"/>
            <a:ext cx="7772400" cy="5498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DBB77B-99C8-5353-89DD-867EBCE9E9A9}"/>
              </a:ext>
            </a:extLst>
          </p:cNvPr>
          <p:cNvSpPr txBox="1"/>
          <p:nvPr/>
        </p:nvSpPr>
        <p:spPr>
          <a:xfrm>
            <a:off x="10515600" y="5856051"/>
            <a:ext cx="622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dirty="0"/>
              <a:t>[9]</a:t>
            </a:r>
            <a:r>
              <a:rPr lang="tr-TR" sz="12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1238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r>
              <a:rPr lang="de-DE" dirty="0"/>
              <a:t> – Project Development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>
              <a:defRPr/>
            </a:pPr>
            <a:r>
              <a:rPr lang="de-DE" dirty="0"/>
              <a:t>[1] WindPro, University License for WindPro [Software] </a:t>
            </a:r>
            <a:r>
              <a:rPr lang="en-GB" dirty="0"/>
              <a:t>(latest on 30.10.25)</a:t>
            </a:r>
            <a:endParaRPr lang="de-DE" dirty="0"/>
          </a:p>
          <a:p>
            <a:pPr>
              <a:defRPr/>
            </a:pPr>
            <a:r>
              <a:rPr lang="de-DE" dirty="0"/>
              <a:t>[2] Syrian Energy Prices, </a:t>
            </a:r>
            <a:r>
              <a:rPr lang="de-DE" i="1" dirty="0"/>
              <a:t>GlobalPetrolPrices. </a:t>
            </a:r>
            <a:r>
              <a:rPr lang="de-DE" dirty="0"/>
              <a:t>[Online]. Available: </a:t>
            </a:r>
            <a:r>
              <a:rPr lang="en-GB" dirty="0">
                <a:hlinkClick r:id="rId3"/>
              </a:rPr>
              <a:t>Syria energy prices | GlobalPetrolPrices.com</a:t>
            </a:r>
            <a:r>
              <a:rPr lang="en-GB" dirty="0"/>
              <a:t> (latest on 28.10.25)</a:t>
            </a:r>
          </a:p>
          <a:p>
            <a:pPr>
              <a:defRPr/>
            </a:pPr>
            <a:r>
              <a:rPr lang="en-GB" dirty="0"/>
              <a:t>[3] Study Levelized Cost of Electricity Renewable Energy Technologies, </a:t>
            </a:r>
            <a:r>
              <a:rPr lang="en-GB" i="1" dirty="0"/>
              <a:t>ISE-Fraunhofer</a:t>
            </a:r>
            <a:r>
              <a:rPr lang="en-GB" dirty="0"/>
              <a:t> [Document].  </a:t>
            </a:r>
            <a:r>
              <a:rPr lang="en-US" kern="0" dirty="0">
                <a:solidFill>
                  <a:srgbClr val="000000"/>
                </a:solidFill>
                <a:hlinkClick r:id="rId4"/>
              </a:rPr>
              <a:t>https://www.ise.fraunhofer.de/content/dam/ise/en/documents/publications/studies/EN2024_ISE_Study_Levelized_Cost_of_Electricity_Renewable_Energy_Technologies.pdf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GB" dirty="0"/>
              <a:t>(latest on 28.10.25)</a:t>
            </a:r>
            <a:endParaRPr lang="en-US" dirty="0"/>
          </a:p>
          <a:p>
            <a:pPr lvl="0">
              <a:defRPr/>
            </a:pPr>
            <a:r>
              <a:rPr lang="tr-TR" dirty="0"/>
              <a:t>[4] </a:t>
            </a:r>
            <a:r>
              <a:rPr lang="en-US" dirty="0"/>
              <a:t>https://www.wind-energy-the-facts.org/operation-and-maintenance-costs-of-wind-generated-power.html</a:t>
            </a:r>
          </a:p>
          <a:p>
            <a:pPr lvl="0">
              <a:defRPr/>
            </a:pPr>
            <a:r>
              <a:rPr lang="tr-TR" dirty="0"/>
              <a:t>[5] https://english.enabbaladi.net/archives/2025/09/loans-starting-at-e50-million-offered-for-renewable-energy-projects-in-syria/</a:t>
            </a:r>
            <a:br>
              <a:rPr lang="en-US" dirty="0"/>
            </a:br>
            <a:r>
              <a:rPr lang="tr-TR" dirty="0"/>
              <a:t>[6]  </a:t>
            </a:r>
            <a:r>
              <a:rPr lang="en-US" dirty="0"/>
              <a:t>Damacus university shared files IRENA_Power_Generation_Costs_2021_pdf</a:t>
            </a:r>
            <a:endParaRPr lang="en-GB" dirty="0"/>
          </a:p>
          <a:p>
            <a:pPr>
              <a:defRPr/>
            </a:pPr>
            <a:r>
              <a:rPr lang="tr-TR" dirty="0"/>
              <a:t>[7] </a:t>
            </a:r>
            <a:r>
              <a:rPr lang="en-US" dirty="0"/>
              <a:t>Inspection road between Tatous and </a:t>
            </a:r>
            <a:r>
              <a:rPr lang="en-US" dirty="0" err="1"/>
              <a:t>dier</a:t>
            </a:r>
            <a:r>
              <a:rPr lang="en-US" dirty="0"/>
              <a:t> Ali power plant, unpublished report, 2025.</a:t>
            </a:r>
            <a:endParaRPr lang="tr-TR" dirty="0"/>
          </a:p>
          <a:p>
            <a:pPr lvl="0">
              <a:defRPr/>
            </a:pPr>
            <a:r>
              <a:rPr lang="tr-TR" dirty="0"/>
              <a:t>[8]</a:t>
            </a:r>
            <a:r>
              <a:rPr lang="en-US" dirty="0"/>
              <a:t> Wind Turbine Prices, Cost Analysis, and 1 MW Turbine Profit - Comprehensive Guide," </a:t>
            </a:r>
            <a:r>
              <a:rPr lang="en-US" dirty="0" err="1"/>
              <a:t>Aldatmaz</a:t>
            </a:r>
            <a:r>
              <a:rPr lang="en-US" dirty="0"/>
              <a:t> Global, [Online]. Available: </a:t>
            </a:r>
            <a:r>
              <a:rPr lang="en-US" b="1" dirty="0">
                <a:hlinkClick r:id="rId5"/>
              </a:rPr>
              <a:t>https://aldatmazglobal.com/ruzgar-turbini-fiyatlari-maliyet-analizi-ve-1-mw-turbin-kazanci-kapsamli-rehber/</a:t>
            </a:r>
            <a:r>
              <a:rPr lang="en-US" dirty="0"/>
              <a:t>. [Accessed: 30- Oct- 2025]</a:t>
            </a:r>
            <a:endParaRPr lang="tr-TR" dirty="0"/>
          </a:p>
          <a:p>
            <a:pPr>
              <a:defRPr/>
            </a:pPr>
            <a:r>
              <a:rPr lang="tr-TR" dirty="0"/>
              <a:t>[9] QGIS, Public Software [Software]</a:t>
            </a:r>
            <a:endParaRPr lang="en-GB" dirty="0"/>
          </a:p>
          <a:p>
            <a:pPr lvl="0">
              <a:defRPr/>
            </a:pP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82038-1662-44C0-4024-779714D6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E20099E-4E4D-2370-59F4-7A57EC66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 of the week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4FC19F-9DC0-32C4-8FD5-DD7BABF4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03/11/2025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A81A4B-7741-F1FA-124D-7A7B40F1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A7793D-D3E2-FE91-C365-36C5FC95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DA6DB4-5F6C-730F-3314-D1A10A68EE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</a:t>
            </a:r>
            <a:endParaRPr lang="en-GB" dirty="0"/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AB3B52C8-DCB7-8FF9-9B17-A00EF572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9273"/>
            <a:ext cx="10515599" cy="5153602"/>
          </a:xfrm>
        </p:spPr>
        <p:txBody>
          <a:bodyPr anchor="ctr"/>
          <a:lstStyle/>
          <a:p>
            <a:pPr marL="514350" lvl="0" indent="-514350">
              <a:buFont typeface="+mj-lt"/>
              <a:buAutoNum type="romanUcPeriod"/>
            </a:pPr>
            <a:r>
              <a:rPr lang="de-DE" dirty="0"/>
              <a:t>Update on the electricity prices/LCOE in Syria</a:t>
            </a:r>
          </a:p>
          <a:p>
            <a:pPr marL="514350" lvl="0" indent="-514350">
              <a:buFont typeface="+mj-lt"/>
              <a:buAutoNum type="romanUcPeriod"/>
            </a:pPr>
            <a:r>
              <a:rPr lang="de-DE" dirty="0"/>
              <a:t>Progress: WindPro Simulation</a:t>
            </a:r>
            <a:endParaRPr lang="tr-TR" dirty="0"/>
          </a:p>
          <a:p>
            <a:pPr marL="514350" lvl="0" indent="-514350">
              <a:buFont typeface="+mj-lt"/>
              <a:buAutoNum type="romanUcPeriod"/>
            </a:pPr>
            <a:r>
              <a:rPr lang="tr-TR" dirty="0"/>
              <a:t>Logistics</a:t>
            </a:r>
          </a:p>
          <a:p>
            <a:pPr marL="514350" lvl="0" indent="-514350">
              <a:buFont typeface="+mj-lt"/>
              <a:buAutoNum type="romanUcPeriod"/>
            </a:pPr>
            <a:r>
              <a:rPr lang="tr-TR" dirty="0"/>
              <a:t>QGIS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80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596DE-A35A-9367-EC66-ED1F7F8E3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372C87-0676-1A37-2626-D3C79FC6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electricity prices Syria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A8934-F929-BB61-71F2-AE8205AD6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03/11/2025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24AD72-781E-6860-D931-CEB7609B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40B938-8268-6E07-12B8-A93CAA04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3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F84E6D-960A-33C1-DDB0-4D8947136D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</a:t>
            </a:r>
            <a:endParaRPr lang="en-GB" dirty="0"/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200C47F8-D439-7025-952A-BBDB7BEFF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73"/>
            <a:ext cx="10515600" cy="5153602"/>
          </a:xfrm>
        </p:spPr>
        <p:txBody>
          <a:bodyPr anchor="t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000" dirty="0">
                <a:solidFill>
                  <a:srgbClr val="000000"/>
                </a:solidFill>
              </a:rPr>
              <a:t>Research on the current electricity prices in Syria: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000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b="1" dirty="0">
                <a:solidFill>
                  <a:srgbClr val="000000"/>
                </a:solidFill>
              </a:rPr>
              <a:t>Households: 	1.6 €Cents/kWh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b="1" dirty="0">
                <a:solidFill>
                  <a:srgbClr val="000000"/>
                </a:solidFill>
              </a:rPr>
              <a:t>Industry: 		4.6 €Cent/kWh</a:t>
            </a:r>
          </a:p>
          <a:p>
            <a:pPr marL="0" indent="-28575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dirty="0"/>
          </a:p>
          <a:p>
            <a:pPr marL="0" indent="-28575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dirty="0"/>
              <a:t>The Syrian Pound has a volatile and variable exchange rate, making a precise conversion unreliable.</a:t>
            </a:r>
            <a:endParaRPr lang="de-DE" sz="2400" b="1" dirty="0">
              <a:solidFill>
                <a:srgbClr val="000000"/>
              </a:solidFill>
            </a:endParaRPr>
          </a:p>
          <a:p>
            <a:pPr marL="0" indent="-28575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200" dirty="0">
              <a:solidFill>
                <a:srgbClr val="000000"/>
              </a:solidFill>
            </a:endParaRPr>
          </a:p>
          <a:p>
            <a:pPr marL="0" indent="-28575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 dirty="0">
                <a:solidFill>
                  <a:srgbClr val="000000"/>
                </a:solidFill>
              </a:rPr>
              <a:t>[2] Source: </a:t>
            </a:r>
            <a:r>
              <a:rPr lang="en-GB" sz="1200" dirty="0">
                <a:hlinkClick r:id="rId3"/>
              </a:rPr>
              <a:t>Syria energy prices | GlobalPetrolPrices.com</a:t>
            </a:r>
            <a:endParaRPr lang="en-GB" sz="1200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dirty="0">
              <a:solidFill>
                <a:srgbClr val="00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dirty="0">
                <a:solidFill>
                  <a:srgbClr val="000000"/>
                </a:solidFill>
              </a:rPr>
              <a:t>Worldwide LCOE for Wind turbine (onshore, 2024):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kern="0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000000"/>
                </a:solidFill>
              </a:rPr>
              <a:t>LCOE: 		4.3 – 9.2 €Cents/kWh </a:t>
            </a:r>
          </a:p>
          <a:p>
            <a:pPr marL="0" lvl="0" indent="0"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200" dirty="0">
                <a:solidFill>
                  <a:srgbClr val="000000"/>
                </a:solidFill>
              </a:rPr>
              <a:t>[3]  </a:t>
            </a:r>
            <a:r>
              <a:rPr lang="en-US" sz="1200" kern="0" dirty="0">
                <a:solidFill>
                  <a:srgbClr val="000000"/>
                </a:solidFill>
              </a:rPr>
              <a:t>Source: </a:t>
            </a:r>
            <a:r>
              <a:rPr lang="en-US" sz="1200" kern="0" dirty="0">
                <a:solidFill>
                  <a:srgbClr val="000000"/>
                </a:solidFill>
                <a:hlinkClick r:id="rId4"/>
              </a:rPr>
              <a:t>https://www.ise.fraunhofer.de/content/dam/ise/en/documents/publications/studies/EN2024_ISE_Study_Levelized_Cost_of_Electricity_Renewable_Energy_Technologies.pdf</a:t>
            </a:r>
            <a:endParaRPr lang="en-US" sz="1200" kern="0" dirty="0">
              <a:solidFill>
                <a:srgbClr val="000000"/>
              </a:solidFill>
            </a:endParaRPr>
          </a:p>
          <a:p>
            <a:pPr marL="0" lvl="0" indent="0"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kern="0" dirty="0">
              <a:solidFill>
                <a:srgbClr val="000000"/>
              </a:solidFill>
            </a:endParaRPr>
          </a:p>
          <a:p>
            <a:pPr lvl="0" algn="ctr">
              <a:buFont typeface="Wingdings" panose="05000000000000000000" pitchFamily="2" charset="2"/>
              <a:buChar char="à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Shows that our turbine needs to be very </a:t>
            </a:r>
            <a:r>
              <a:rPr lang="en-US" sz="2000" b="1" kern="0" dirty="0">
                <a:solidFill>
                  <a:srgbClr val="FF0000"/>
                </a:solidFill>
                <a:sym typeface="Wingdings" panose="05000000000000000000" pitchFamily="2" charset="2"/>
              </a:rPr>
              <a:t>cost-efficient</a:t>
            </a:r>
            <a:r>
              <a:rPr lang="en-US" sz="2000" kern="0" dirty="0">
                <a:solidFill>
                  <a:srgbClr val="000000"/>
                </a:solidFill>
                <a:sym typeface="Wingdings" panose="05000000000000000000" pitchFamily="2" charset="2"/>
              </a:rPr>
              <a:t>!</a:t>
            </a:r>
            <a:endParaRPr lang="en-US" sz="2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20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4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tr-TR" dirty="0"/>
              <a:t>Sila Ceren Cetin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176CBB-BA0A-E5EC-EFE5-B8A79F093099}"/>
              </a:ext>
            </a:extLst>
          </p:cNvPr>
          <p:cNvSpPr txBox="1"/>
          <p:nvPr/>
        </p:nvSpPr>
        <p:spPr>
          <a:xfrm>
            <a:off x="160098" y="590174"/>
            <a:ext cx="705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Rough estimation of wind turbine Price  </a:t>
            </a:r>
            <a:endParaRPr lang="LID4096" sz="2800" dirty="0"/>
          </a:p>
        </p:txBody>
      </p:sp>
      <p:pic>
        <p:nvPicPr>
          <p:cNvPr id="11" name="Picture 10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0FE213E9-1D2D-F279-CD73-3C2AD090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03" y="2308601"/>
            <a:ext cx="6447079" cy="2796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EF4403-843B-5370-8EC7-87E3FC09F6C4}"/>
              </a:ext>
            </a:extLst>
          </p:cNvPr>
          <p:cNvSpPr txBox="1"/>
          <p:nvPr/>
        </p:nvSpPr>
        <p:spPr>
          <a:xfrm>
            <a:off x="7905135" y="5105383"/>
            <a:ext cx="4286865" cy="275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Project development lecture </a:t>
            </a:r>
            <a:endParaRPr lang="LID4096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161B5-6918-4A48-35B4-84BB418F9265}"/>
              </a:ext>
            </a:extLst>
          </p:cNvPr>
          <p:cNvSpPr txBox="1"/>
          <p:nvPr/>
        </p:nvSpPr>
        <p:spPr>
          <a:xfrm>
            <a:off x="299125" y="2787761"/>
            <a:ext cx="49440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Determining the true price of a 5 MW wind turbine is challenging due to differences between manufacturers.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fkGroteskNeue"/>
              </a:rPr>
              <a:t>Initial cost estimation </a:t>
            </a:r>
            <a:r>
              <a:rPr lang="en-US" b="0" i="0" dirty="0">
                <a:effectLst/>
                <a:latin typeface="fkGroteskNeue"/>
              </a:rPr>
              <a:t>for calculations is set at </a:t>
            </a:r>
            <a:r>
              <a:rPr lang="en-US" b="1" i="0" dirty="0">
                <a:effectLst/>
                <a:latin typeface="fkGroteskNeue"/>
              </a:rPr>
              <a:t>6.5 million euros.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Price range for </a:t>
            </a:r>
            <a:r>
              <a:rPr lang="en-US" b="1" i="0" dirty="0">
                <a:effectLst/>
                <a:latin typeface="fkGroteskNeue"/>
              </a:rPr>
              <a:t>5 MW turbines </a:t>
            </a:r>
            <a:r>
              <a:rPr lang="en-US" b="0" i="0" dirty="0">
                <a:effectLst/>
                <a:latin typeface="fkGroteskNeue"/>
              </a:rPr>
              <a:t>from different manufacturers </a:t>
            </a:r>
            <a:r>
              <a:rPr lang="en-US" b="1" i="0" dirty="0">
                <a:effectLst/>
                <a:latin typeface="fkGroteskNeue"/>
              </a:rPr>
              <a:t>is 5.5 to 7 million euros.</a:t>
            </a: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03/11/2025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0E8735-FBA0-4597-8A72-71C21999B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-4601" r="64691" b="-14038"/>
          <a:stretch>
            <a:fillRect/>
          </a:stretch>
        </p:blipFill>
        <p:spPr>
          <a:xfrm>
            <a:off x="382332" y="1775417"/>
            <a:ext cx="4467346" cy="4286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5BDC05-DE51-72F9-B573-CFF65AEF8221}"/>
              </a:ext>
            </a:extLst>
          </p:cNvPr>
          <p:cNvSpPr txBox="1"/>
          <p:nvPr/>
        </p:nvSpPr>
        <p:spPr>
          <a:xfrm>
            <a:off x="127820" y="795654"/>
            <a:ext cx="7098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The initial assumptions and inputs for our Excel sheet </a:t>
            </a:r>
            <a:endParaRPr lang="LID4096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B8ADE-5353-8B98-2C84-EF263F393432}"/>
              </a:ext>
            </a:extLst>
          </p:cNvPr>
          <p:cNvSpPr txBox="1"/>
          <p:nvPr/>
        </p:nvSpPr>
        <p:spPr>
          <a:xfrm>
            <a:off x="5031138" y="1822935"/>
            <a:ext cx="61412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Electricity price based on </a:t>
            </a:r>
            <a:r>
              <a:rPr lang="en-US" b="1" i="0" dirty="0">
                <a:effectLst/>
                <a:latin typeface="fkGroteskNeue"/>
              </a:rPr>
              <a:t>Syria’s Electricity Law No. 32 </a:t>
            </a:r>
            <a:r>
              <a:rPr lang="en-US" b="0" i="0" dirty="0">
                <a:effectLst/>
                <a:latin typeface="fkGroteskNeue"/>
              </a:rPr>
              <a:t>(2010): guaranteed at </a:t>
            </a:r>
            <a:r>
              <a:rPr lang="en-US" b="1" i="0" dirty="0">
                <a:effectLst/>
                <a:latin typeface="fkGroteskNeue"/>
              </a:rPr>
              <a:t>8 cent€/kWh for first 2 years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fkGroteskNeue"/>
              </a:rPr>
              <a:t>If</a:t>
            </a:r>
            <a:r>
              <a:rPr lang="en-US" b="0" i="0" dirty="0">
                <a:effectLst/>
                <a:latin typeface="fkGroteskNeue"/>
              </a:rPr>
              <a:t> annual production </a:t>
            </a:r>
            <a:r>
              <a:rPr lang="en-US" b="1" i="0" dirty="0">
                <a:effectLst/>
                <a:latin typeface="fkGroteskNeue"/>
              </a:rPr>
              <a:t>exceeds 2500 hours</a:t>
            </a:r>
            <a:r>
              <a:rPr lang="en-US" b="0" i="0" dirty="0">
                <a:effectLst/>
                <a:latin typeface="fkGroteskNeue"/>
              </a:rPr>
              <a:t>, </a:t>
            </a:r>
            <a:r>
              <a:rPr lang="en-US" b="1" i="0" dirty="0">
                <a:effectLst/>
                <a:latin typeface="fkGroteskNeue"/>
              </a:rPr>
              <a:t>price adjusted </a:t>
            </a:r>
            <a:r>
              <a:rPr lang="en-US" b="0" i="0" dirty="0">
                <a:effectLst/>
                <a:latin typeface="fkGroteskNeue"/>
              </a:rPr>
              <a:t>by formula; otherwise, remains at 8 cent€/kWh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25B57-E345-365C-688D-2F6E46287582}"/>
              </a:ext>
            </a:extLst>
          </p:cNvPr>
          <p:cNvSpPr txBox="1"/>
          <p:nvPr/>
        </p:nvSpPr>
        <p:spPr>
          <a:xfrm>
            <a:off x="5031138" y="3023264"/>
            <a:ext cx="61412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tr-TR" b="1" i="0" dirty="0">
                <a:effectLst/>
                <a:latin typeface="fkGroteskNeue"/>
              </a:rPr>
              <a:t>European</a:t>
            </a:r>
            <a:r>
              <a:rPr lang="tr-TR" b="0" i="0" dirty="0">
                <a:effectLst/>
                <a:latin typeface="fkGroteskNeue"/>
              </a:rPr>
              <a:t> </a:t>
            </a:r>
            <a:r>
              <a:rPr lang="tr-TR" b="1" i="0" dirty="0">
                <a:effectLst/>
                <a:latin typeface="fkGroteskNeue"/>
              </a:rPr>
              <a:t>O&amp;M cost reference</a:t>
            </a:r>
            <a:r>
              <a:rPr lang="tr-TR" b="0" i="0" dirty="0">
                <a:effectLst/>
                <a:latin typeface="fkGroteskNeue"/>
              </a:rPr>
              <a:t>: </a:t>
            </a:r>
            <a:r>
              <a:rPr lang="tr-TR" b="1" i="0" dirty="0">
                <a:effectLst/>
                <a:latin typeface="fkGroteskNeue"/>
              </a:rPr>
              <a:t>1.2–1.5 cent€/kWh </a:t>
            </a:r>
            <a:r>
              <a:rPr lang="tr-TR" b="0" i="0" dirty="0">
                <a:effectLst/>
                <a:latin typeface="fkGroteskNeue"/>
              </a:rPr>
              <a:t>(Germany, Spain, UK, Denmark)                                                        </a:t>
            </a:r>
          </a:p>
          <a:p>
            <a:pPr algn="l"/>
            <a:r>
              <a:rPr lang="tr-TR" dirty="0">
                <a:latin typeface="fkGroteskNeue"/>
              </a:rPr>
              <a:t>                                                                                                 [4]</a:t>
            </a:r>
          </a:p>
          <a:p>
            <a:pPr algn="l"/>
            <a:endParaRPr lang="tr-TR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b="0" i="0" dirty="0">
                <a:effectLst/>
                <a:latin typeface="fkGroteskNeue"/>
              </a:rPr>
              <a:t>Cost breakdown: </a:t>
            </a:r>
            <a:r>
              <a:rPr lang="tr-TR" b="1" i="0" dirty="0">
                <a:effectLst/>
                <a:latin typeface="fkGroteskNeue"/>
              </a:rPr>
              <a:t>55%</a:t>
            </a:r>
            <a:r>
              <a:rPr lang="tr-TR" b="0" i="0" dirty="0">
                <a:effectLst/>
                <a:latin typeface="fkGroteskNeue"/>
              </a:rPr>
              <a:t> investment </a:t>
            </a:r>
            <a:r>
              <a:rPr lang="tr-TR" b="1" i="0" dirty="0">
                <a:effectLst/>
                <a:latin typeface="fkGroteskNeue"/>
              </a:rPr>
              <a:t>(CAPEX)</a:t>
            </a:r>
            <a:r>
              <a:rPr lang="tr-TR" b="0" i="0" dirty="0">
                <a:effectLst/>
                <a:latin typeface="fkGroteskNeue"/>
              </a:rPr>
              <a:t>, </a:t>
            </a:r>
            <a:r>
              <a:rPr lang="tr-TR" b="1" i="0" dirty="0">
                <a:effectLst/>
                <a:latin typeface="fkGroteskNeue"/>
              </a:rPr>
              <a:t>45%</a:t>
            </a:r>
            <a:r>
              <a:rPr lang="tr-TR" b="0" i="0" dirty="0">
                <a:effectLst/>
                <a:latin typeface="fkGroteskNeue"/>
              </a:rPr>
              <a:t> operational expenses </a:t>
            </a:r>
            <a:r>
              <a:rPr lang="tr-TR" b="1" i="0" dirty="0">
                <a:effectLst/>
                <a:latin typeface="fkGroteskNeue"/>
              </a:rPr>
              <a:t>(OPEX), maintenance </a:t>
            </a:r>
            <a:r>
              <a:rPr lang="tr-TR" b="0" i="0" dirty="0">
                <a:effectLst/>
                <a:latin typeface="fkGroteskNeue"/>
              </a:rPr>
              <a:t>= </a:t>
            </a:r>
            <a:r>
              <a:rPr lang="tr-TR" b="1" i="0" dirty="0">
                <a:effectLst/>
                <a:latin typeface="fkGroteskNeue"/>
              </a:rPr>
              <a:t>25% of OPEX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62C88-97C5-CB11-6200-EBE091A24F19}"/>
              </a:ext>
            </a:extLst>
          </p:cNvPr>
          <p:cNvSpPr txBox="1"/>
          <p:nvPr/>
        </p:nvSpPr>
        <p:spPr>
          <a:xfrm>
            <a:off x="1720311" y="5610386"/>
            <a:ext cx="982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tr-TR" sz="1200" dirty="0"/>
              <a:t>Own source</a:t>
            </a:r>
          </a:p>
        </p:txBody>
      </p:sp>
    </p:spTree>
    <p:extLst>
      <p:ext uri="{BB962C8B-B14F-4D97-AF65-F5344CB8AC3E}">
        <p14:creationId xmlns:p14="http://schemas.microsoft.com/office/powerpoint/2010/main" val="295385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document&#10;&#10;AI-generated content may be incorrect.">
            <a:extLst>
              <a:ext uri="{FF2B5EF4-FFF2-40B4-BE49-F238E27FC236}">
                <a16:creationId xmlns:a16="http://schemas.microsoft.com/office/drawing/2014/main" id="{C53C8746-111B-7A08-5A71-D13BC9B30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9" y="1401544"/>
            <a:ext cx="11926562" cy="49703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76785-667D-427C-73D0-7A49D7A085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D4354-A0FE-CF6B-CAE1-5F9F7943BA2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635B4-E0B1-9D2E-D190-7395CFEE3DE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16A03-DFC6-1EF3-8B7F-3F12785FDCF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21F3-AA67-E044-73D5-D03A312CCBD8}"/>
              </a:ext>
            </a:extLst>
          </p:cNvPr>
          <p:cNvSpPr txBox="1"/>
          <p:nvPr/>
        </p:nvSpPr>
        <p:spPr>
          <a:xfrm>
            <a:off x="132719" y="615369"/>
            <a:ext cx="10255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main structure  and the calculations of NPV and discount rate </a:t>
            </a:r>
            <a:endParaRPr lang="LID4096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5A664-0828-C0B0-6996-736AF0B26A55}"/>
              </a:ext>
            </a:extLst>
          </p:cNvPr>
          <p:cNvSpPr txBox="1"/>
          <p:nvPr/>
        </p:nvSpPr>
        <p:spPr>
          <a:xfrm>
            <a:off x="1557579" y="5773118"/>
            <a:ext cx="982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tr-TR" sz="1200" dirty="0"/>
              <a:t>Own source</a:t>
            </a:r>
          </a:p>
        </p:txBody>
      </p:sp>
    </p:spTree>
    <p:extLst>
      <p:ext uri="{BB962C8B-B14F-4D97-AF65-F5344CB8AC3E}">
        <p14:creationId xmlns:p14="http://schemas.microsoft.com/office/powerpoint/2010/main" val="191191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4AB0-3878-A516-F642-28CCBE04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BDFB2A6-7299-D372-B204-BB6FB0F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Progress: WindPro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BF406C-F4F1-C2AF-E05C-C851A90DB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03/11/2025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941216-C1E9-F8FC-7781-0B9042FF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F1366C-2DA8-EA50-8FDB-87203266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D80D60-9C6C-0FAD-0010-CBF85E13DC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</a:t>
            </a:r>
            <a:endParaRPr lang="en-GB" dirty="0"/>
          </a:p>
        </p:txBody>
      </p:sp>
      <p:sp>
        <p:nvSpPr>
          <p:cNvPr id="2" name="Inhaltsplatzhalter 12">
            <a:extLst>
              <a:ext uri="{FF2B5EF4-FFF2-40B4-BE49-F238E27FC236}">
                <a16:creationId xmlns:a16="http://schemas.microsoft.com/office/drawing/2014/main" id="{16A4F417-E331-903E-CAE3-7C8DE03D5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9273"/>
            <a:ext cx="6278034" cy="5153602"/>
          </a:xfrm>
        </p:spPr>
        <p:txBody>
          <a:bodyPr anchor="ctr">
            <a:normAutofit fontScale="77500" lnSpcReduction="20000"/>
          </a:bodyPr>
          <a:lstStyle/>
          <a:p>
            <a:pPr marL="0" lvl="0" indent="0">
              <a:buNone/>
            </a:pPr>
            <a:r>
              <a:rPr lang="de-DE" dirty="0"/>
              <a:t>Wind Ressource Implementation in the WindPro model:</a:t>
            </a:r>
          </a:p>
          <a:p>
            <a:pPr marL="0" lvl="0" indent="0">
              <a:buNone/>
            </a:pP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Long Term Data – ERA5 (Gaussian Grid)</a:t>
            </a:r>
          </a:p>
          <a:p>
            <a:pPr lvl="2"/>
            <a:r>
              <a:rPr lang="de-DE" sz="1600" dirty="0"/>
              <a:t>1995 up to 2025, 30 years</a:t>
            </a:r>
          </a:p>
          <a:p>
            <a:pPr lvl="2"/>
            <a:r>
              <a:rPr lang="de-DE" sz="1600" dirty="0"/>
              <a:t>Different from measured data (lower)</a:t>
            </a:r>
          </a:p>
          <a:p>
            <a:pPr lvl="2"/>
            <a:r>
              <a:rPr lang="de-DE" sz="1600" dirty="0"/>
              <a:t>8 km from location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de-DE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Lonf Term Data – ERA5(T) (Rectangular Grid)</a:t>
            </a:r>
          </a:p>
          <a:p>
            <a:pPr lvl="2"/>
            <a:r>
              <a:rPr lang="de-DE" sz="1600" dirty="0"/>
              <a:t>30 years, very similar to first LTD, 13 km</a:t>
            </a:r>
          </a:p>
          <a:p>
            <a:pPr marL="457200" lvl="1" indent="0">
              <a:buNone/>
            </a:pPr>
            <a:endParaRPr lang="de-DE" dirty="0"/>
          </a:p>
          <a:p>
            <a:pPr lvl="1">
              <a:buFont typeface="Aptos" panose="020B0004020202020204" pitchFamily="34" charset="0"/>
              <a:buChar char="X"/>
            </a:pPr>
            <a:r>
              <a:rPr lang="de-DE" dirty="0"/>
              <a:t>Trying to include the measured data</a:t>
            </a:r>
          </a:p>
          <a:p>
            <a:pPr lvl="2"/>
            <a:r>
              <a:rPr lang="de-DE" sz="1600" dirty="0"/>
              <a:t>Failed so far, need to review again</a:t>
            </a:r>
          </a:p>
          <a:p>
            <a:pPr lvl="1"/>
            <a:endParaRPr lang="de-DE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Including StatGen </a:t>
            </a:r>
          </a:p>
          <a:p>
            <a:pPr lvl="2"/>
            <a:r>
              <a:rPr lang="de-DE" sz="1600" dirty="0"/>
              <a:t>For the generation of Wind Statistics</a:t>
            </a:r>
          </a:p>
          <a:p>
            <a:pPr lvl="2"/>
            <a:endParaRPr lang="de-DE" sz="1600" dirty="0"/>
          </a:p>
          <a:p>
            <a:pPr lvl="1">
              <a:buFont typeface="Aptos" panose="020B0004020202020204" pitchFamily="34" charset="0"/>
              <a:buChar char="X"/>
            </a:pPr>
            <a:r>
              <a:rPr lang="de-DE" dirty="0"/>
              <a:t>Including ResGen</a:t>
            </a:r>
          </a:p>
          <a:p>
            <a:pPr lvl="2"/>
            <a:r>
              <a:rPr lang="de-DE" sz="1600" dirty="0"/>
              <a:t>For the generation of Wind Energy Resources</a:t>
            </a:r>
          </a:p>
          <a:p>
            <a:pPr lvl="2"/>
            <a:r>
              <a:rPr lang="de-DE" sz="1600" dirty="0"/>
              <a:t>Need to try again with measured data</a:t>
            </a:r>
          </a:p>
          <a:p>
            <a:pPr lvl="2"/>
            <a:endParaRPr lang="de-DE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de-DE" dirty="0"/>
              <a:t>Setup of WTG</a:t>
            </a:r>
          </a:p>
          <a:p>
            <a:pPr lvl="2"/>
            <a:r>
              <a:rPr lang="de-DE" sz="1600" dirty="0"/>
              <a:t>Starting with 5 MW turbine (SG 5.0-145 @ HH102m, for assumption)</a:t>
            </a:r>
          </a:p>
          <a:p>
            <a:pPr lvl="2"/>
            <a:r>
              <a:rPr lang="de-DE" sz="1600" dirty="0"/>
              <a:t>Will be echanged when final turbine data available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1438E4-759F-ED15-4CCF-CC93F7412DC2}"/>
              </a:ext>
            </a:extLst>
          </p:cNvPr>
          <p:cNvSpPr txBox="1"/>
          <p:nvPr/>
        </p:nvSpPr>
        <p:spPr>
          <a:xfrm>
            <a:off x="10239014" y="3190374"/>
            <a:ext cx="1952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/>
              <a:t>Figure 1: Screenshot of the wind rose at 100m in </a:t>
            </a:r>
            <a:r>
              <a:rPr lang="en-GB" sz="1000" dirty="0" err="1"/>
              <a:t>WindPro</a:t>
            </a:r>
            <a:r>
              <a:rPr lang="en-GB" sz="1000" dirty="0"/>
              <a:t> [8]</a:t>
            </a:r>
            <a:endParaRPr lang="en-DE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41C5CB-CE30-1104-4250-99C1E850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18" y="1339273"/>
            <a:ext cx="2843196" cy="2251211"/>
          </a:xfrm>
          <a:prstGeom prst="rect">
            <a:avLst/>
          </a:prstGeom>
        </p:spPr>
      </p:pic>
      <p:pic>
        <p:nvPicPr>
          <p:cNvPr id="13" name="Picture 12" descr="A graph with green lines&#10;&#10;AI-generated content may be incorrect.">
            <a:extLst>
              <a:ext uri="{FF2B5EF4-FFF2-40B4-BE49-F238E27FC236}">
                <a16:creationId xmlns:a16="http://schemas.microsoft.com/office/drawing/2014/main" id="{1E14C5BE-D3FB-2C5E-999F-C3AFF57F9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27" y="3851749"/>
            <a:ext cx="3859177" cy="24510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9F3A9D-9830-4667-4A1C-0EBE4D70FDD5}"/>
              </a:ext>
            </a:extLst>
          </p:cNvPr>
          <p:cNvSpPr txBox="1"/>
          <p:nvPr/>
        </p:nvSpPr>
        <p:spPr>
          <a:xfrm>
            <a:off x="10747004" y="5748850"/>
            <a:ext cx="1406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/>
              <a:t>Figure 2: Screenshot of the Weibull distribution at 100m in </a:t>
            </a:r>
            <a:r>
              <a:rPr lang="en-GB" sz="1000" dirty="0" err="1"/>
              <a:t>WindPro</a:t>
            </a:r>
            <a:r>
              <a:rPr lang="en-GB" sz="1000" dirty="0"/>
              <a:t> [8]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538266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A6FB4-55D5-F385-4E11-150AD86B5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B241D0-E222-6DC2-F2DF-54994250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Progress: WindPro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1E81D7-FA5C-BC04-D46D-4B3A8AA4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03/11/2025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BDBE8-2347-CFCF-F543-1E153245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7066E5-BACA-779F-D256-7D5F3FFB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8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6D8915-C72B-A938-CD1D-8C55E2131C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64E341-F54B-94A7-7309-57C7C248B76B}"/>
              </a:ext>
            </a:extLst>
          </p:cNvPr>
          <p:cNvSpPr txBox="1"/>
          <p:nvPr/>
        </p:nvSpPr>
        <p:spPr>
          <a:xfrm>
            <a:off x="10306320" y="5939953"/>
            <a:ext cx="180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/>
              <a:t>Figure 3: Screenshot of the Optimus Turbine location [8]</a:t>
            </a:r>
            <a:endParaRPr lang="en-DE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D40BD1-427D-C19D-EFB3-904E1EB4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680" y="1485900"/>
            <a:ext cx="8420640" cy="4854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AC34C0-3169-1105-A8DD-B917609A9AF8}"/>
              </a:ext>
            </a:extLst>
          </p:cNvPr>
          <p:cNvSpPr txBox="1"/>
          <p:nvPr/>
        </p:nvSpPr>
        <p:spPr>
          <a:xfrm>
            <a:off x="0" y="2773689"/>
            <a:ext cx="18856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GB" sz="1400" dirty="0">
                <a:solidFill>
                  <a:srgbClr val="FF0000"/>
                </a:solidFill>
              </a:rPr>
              <a:t>Critical to build a larger Wind Farm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Close to the buildings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Close to the powerline</a:t>
            </a:r>
          </a:p>
        </p:txBody>
      </p:sp>
    </p:spTree>
    <p:extLst>
      <p:ext uri="{BB962C8B-B14F-4D97-AF65-F5344CB8AC3E}">
        <p14:creationId xmlns:p14="http://schemas.microsoft.com/office/powerpoint/2010/main" val="346776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299A4-1D29-B8CD-86A3-BAA20868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Wind Turbine Cost Distribution in Turkey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ED20B-C46B-1D52-DDB7-3E759ADE6A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03/11/2025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17307-1EC8-43E2-17D1-79B83939E2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5FA60-4948-0952-A149-B481D3C81B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26" name="Picture 2" descr="Wind Turbine Project Cost Distribution (Full White Background, No Side Margins)">
            <a:extLst>
              <a:ext uri="{FF2B5EF4-FFF2-40B4-BE49-F238E27FC236}">
                <a16:creationId xmlns:a16="http://schemas.microsoft.com/office/drawing/2014/main" id="{2D307E77-67FD-A8E7-9F52-2634D3D3B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15890"/>
          <a:stretch>
            <a:fillRect/>
          </a:stretch>
        </p:blipFill>
        <p:spPr bwMode="auto">
          <a:xfrm>
            <a:off x="9840" y="1309657"/>
            <a:ext cx="5943600" cy="525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ind Turbine Capacity and Cost Range (White Background, English Labels)">
            <a:extLst>
              <a:ext uri="{FF2B5EF4-FFF2-40B4-BE49-F238E27FC236}">
                <a16:creationId xmlns:a16="http://schemas.microsoft.com/office/drawing/2014/main" id="{3F01ECC1-05A6-BBB8-50D3-3FDA9462E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5"/>
          <a:stretch>
            <a:fillRect/>
          </a:stretch>
        </p:blipFill>
        <p:spPr bwMode="auto">
          <a:xfrm>
            <a:off x="5880547" y="1306967"/>
            <a:ext cx="6019623" cy="48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D91695-C404-8F92-F644-4F4A40DCA105}"/>
              </a:ext>
            </a:extLst>
          </p:cNvPr>
          <p:cNvSpPr txBox="1"/>
          <p:nvPr/>
        </p:nvSpPr>
        <p:spPr>
          <a:xfrm>
            <a:off x="11277600" y="58802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600" b="1" dirty="0"/>
              <a:t>[8]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6784-F88F-F247-C566-541E1B391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30" y="6564113"/>
            <a:ext cx="5596613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1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7E403B28-2726-4574-8041-C7D53A5C5E62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3F3711EF-5D77-458A-B8BC-3A58363DB8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87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Presentation_Project Development_Week_01</Template>
  <TotalTime>120</TotalTime>
  <Words>984</Words>
  <Application>Microsoft Office PowerPoint</Application>
  <PresentationFormat>Widescreen</PresentationFormat>
  <Paragraphs>147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Aptos</vt:lpstr>
      <vt:lpstr>Aptos (Textkörper)</vt:lpstr>
      <vt:lpstr>Aptos Display</vt:lpstr>
      <vt:lpstr>Arial</vt:lpstr>
      <vt:lpstr>Calibri</vt:lpstr>
      <vt:lpstr>Calibri Light</vt:lpstr>
      <vt:lpstr>fkGroteskNeue</vt:lpstr>
      <vt:lpstr>Times New Roman</vt:lpstr>
      <vt:lpstr>Wingdings</vt:lpstr>
      <vt:lpstr>Office</vt:lpstr>
      <vt:lpstr>Benutzerdefiniertes Design</vt:lpstr>
      <vt:lpstr>Weekly report: Team Project Development</vt:lpstr>
      <vt:lpstr>Tasks of the week</vt:lpstr>
      <vt:lpstr>Update electricity prices Syria</vt:lpstr>
      <vt:lpstr>PowerPoint Presentation</vt:lpstr>
      <vt:lpstr>PowerPoint Presentation</vt:lpstr>
      <vt:lpstr>PowerPoint Presentation</vt:lpstr>
      <vt:lpstr>Progress: WindPro Simulation</vt:lpstr>
      <vt:lpstr>Progress: WindPro Simulation</vt:lpstr>
      <vt:lpstr>Wind Turbine Cost Distribution in Turkey</vt:lpstr>
      <vt:lpstr>Transportation: Tartus Port-Homs City</vt:lpstr>
      <vt:lpstr> Progress : Detaile Site Analysis (QGIS)  </vt:lpstr>
      <vt:lpstr>Bibliography – Project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Sıla Ceren Çetin</dc:creator>
  <cp:lastModifiedBy>Sıla Ceren Çetin</cp:lastModifiedBy>
  <cp:revision>14</cp:revision>
  <dcterms:created xsi:type="dcterms:W3CDTF">2025-09-29T09:28:46Z</dcterms:created>
  <dcterms:modified xsi:type="dcterms:W3CDTF">2025-11-03T10:07:55Z</dcterms:modified>
</cp:coreProperties>
</file>